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3" r:id="rId3"/>
    <p:sldId id="332" r:id="rId4"/>
    <p:sldId id="333" r:id="rId5"/>
    <p:sldId id="267" r:id="rId6"/>
    <p:sldId id="334" r:id="rId7"/>
    <p:sldId id="335" r:id="rId8"/>
    <p:sldId id="336" r:id="rId9"/>
    <p:sldId id="337" r:id="rId10"/>
    <p:sldId id="338" r:id="rId11"/>
    <p:sldId id="339" r:id="rId12"/>
    <p:sldId id="340" r:id="rId13"/>
    <p:sldId id="341" r:id="rId14"/>
    <p:sldId id="342" r:id="rId15"/>
    <p:sldId id="343" r:id="rId16"/>
    <p:sldId id="316" r:id="rId17"/>
    <p:sldId id="31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76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1AB7ADA-2B9E-4BCF-91CB-7865DAFA6CCC}" type="datetimeFigureOut">
              <a:rPr lang="en-US" smtClean="0"/>
              <a:pPr/>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AB7ADA-2B9E-4BCF-91CB-7865DAFA6CCC}" type="datetimeFigureOut">
              <a:rPr lang="en-US" smtClean="0"/>
              <a:pPr/>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AB7ADA-2B9E-4BCF-91CB-7865DAFA6CCC}" type="datetimeFigureOut">
              <a:rPr lang="en-US" smtClean="0"/>
              <a:pPr/>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AB7ADA-2B9E-4BCF-91CB-7865DAFA6CCC}" type="datetimeFigureOut">
              <a:rPr lang="en-US" smtClean="0"/>
              <a:pPr/>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AB7ADA-2B9E-4BCF-91CB-7865DAFA6CCC}" type="datetimeFigureOut">
              <a:rPr lang="en-US" smtClean="0"/>
              <a:pPr/>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1AB7ADA-2B9E-4BCF-91CB-7865DAFA6CCC}" type="datetimeFigureOut">
              <a:rPr lang="en-US" smtClean="0"/>
              <a:pPr/>
              <a:t>3/26/2021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1AB7ADA-2B9E-4BCF-91CB-7865DAFA6CCC}" type="datetimeFigureOut">
              <a:rPr lang="en-US" smtClean="0"/>
              <a:pPr/>
              <a:t>3/26/2021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1AB7ADA-2B9E-4BCF-91CB-7865DAFA6CCC}" type="datetimeFigureOut">
              <a:rPr lang="en-US" smtClean="0"/>
              <a:pPr/>
              <a:t>3/26/2021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AB7ADA-2B9E-4BCF-91CB-7865DAFA6CCC}" type="datetimeFigureOut">
              <a:rPr lang="en-US" smtClean="0"/>
              <a:pPr/>
              <a:t>3/26/2021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AB7ADA-2B9E-4BCF-91CB-7865DAFA6CCC}" type="datetimeFigureOut">
              <a:rPr lang="en-US" smtClean="0"/>
              <a:pPr/>
              <a:t>3/26/2021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AB7ADA-2B9E-4BCF-91CB-7865DAFA6CCC}" type="datetimeFigureOut">
              <a:rPr lang="en-US" smtClean="0"/>
              <a:pPr/>
              <a:t>3/26/2021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AB7ADA-2B9E-4BCF-91CB-7865DAFA6CCC}" type="datetimeFigureOut">
              <a:rPr lang="en-US" smtClean="0"/>
              <a:pPr/>
              <a:t>3/26/2021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8D56D6-9350-4D8C-AB61-EB1689042F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lumMod val="95000"/>
                  </a:schemeClr>
                </a:solidFill>
              </a:rPr>
              <a:t>Washed Clean by the Humble Servant</a:t>
            </a:r>
          </a:p>
        </p:txBody>
      </p:sp>
      <p:sp>
        <p:nvSpPr>
          <p:cNvPr id="3" name="Subtitle 2"/>
          <p:cNvSpPr>
            <a:spLocks noGrp="1"/>
          </p:cNvSpPr>
          <p:nvPr>
            <p:ph type="subTitle" idx="1"/>
          </p:nvPr>
        </p:nvSpPr>
        <p:spPr/>
        <p:txBody>
          <a:bodyPr/>
          <a:lstStyle/>
          <a:p>
            <a:r>
              <a:rPr lang="en-US" dirty="0">
                <a:solidFill>
                  <a:schemeClr val="bg1"/>
                </a:solidFill>
              </a:rPr>
              <a:t>John 13:1-17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a:solidFill>
                  <a:schemeClr val="bg1"/>
                </a:solidFill>
              </a:rPr>
              <a:t>II. The work Humble Servant (13:6-9)</a:t>
            </a:r>
            <a:endParaRPr lang="en-US" sz="4000" dirty="0">
              <a:solidFill>
                <a:schemeClr val="bg1">
                  <a:lumMod val="95000"/>
                </a:schemeClr>
              </a:solidFill>
            </a:endParaRPr>
          </a:p>
        </p:txBody>
      </p:sp>
      <p:sp>
        <p:nvSpPr>
          <p:cNvPr id="3" name="Content Placeholder 2"/>
          <p:cNvSpPr>
            <a:spLocks noGrp="1"/>
          </p:cNvSpPr>
          <p:nvPr>
            <p:ph idx="1"/>
          </p:nvPr>
        </p:nvSpPr>
        <p:spPr>
          <a:xfrm>
            <a:off x="457200" y="1600200"/>
            <a:ext cx="8229600" cy="4525963"/>
          </a:xfrm>
        </p:spPr>
        <p:txBody>
          <a:bodyPr>
            <a:noAutofit/>
          </a:bodyPr>
          <a:lstStyle/>
          <a:p>
            <a:pPr marL="0" indent="0">
              <a:buNone/>
            </a:pPr>
            <a:r>
              <a:rPr lang="en-US" sz="2400" dirty="0">
                <a:solidFill>
                  <a:schemeClr val="bg1"/>
                </a:solidFill>
              </a:rPr>
              <a:t>A. Peter’s shock (v6-7)</a:t>
            </a:r>
          </a:p>
          <a:p>
            <a:pPr marL="0" indent="0">
              <a:buNone/>
            </a:pPr>
            <a:r>
              <a:rPr lang="en-US" sz="2400" dirty="0">
                <a:solidFill>
                  <a:schemeClr val="bg1"/>
                </a:solidFill>
              </a:rPr>
              <a:t>B. Peter’s stubbornness (v8)</a:t>
            </a:r>
          </a:p>
          <a:p>
            <a:pPr marL="0" indent="0">
              <a:buNone/>
            </a:pPr>
            <a:r>
              <a:rPr lang="en-US" sz="2400" dirty="0">
                <a:solidFill>
                  <a:schemeClr val="bg1"/>
                </a:solidFill>
              </a:rPr>
              <a:t>C. Peter’s submission (v9)</a:t>
            </a:r>
          </a:p>
          <a:p>
            <a:pPr marL="0" indent="0" algn="just">
              <a:buNone/>
            </a:pPr>
            <a:r>
              <a:rPr lang="en-US" sz="1400" dirty="0">
                <a:solidFill>
                  <a:schemeClr val="bg1"/>
                </a:solidFill>
                <a:effectLst/>
                <a:latin typeface="Calibri" panose="020F0502020204030204" pitchFamily="34" charset="0"/>
                <a:ea typeface="Times New Roman" panose="02020603050405020304" pitchFamily="18" charset="0"/>
              </a:rPr>
              <a:t>Simon Peter said to Him, “Lord, </a:t>
            </a:r>
            <a:r>
              <a:rPr lang="en-US" sz="1400" i="1" dirty="0">
                <a:solidFill>
                  <a:schemeClr val="bg1"/>
                </a:solidFill>
                <a:effectLst/>
                <a:latin typeface="Calibri" panose="020F0502020204030204" pitchFamily="34" charset="0"/>
                <a:ea typeface="Times New Roman" panose="02020603050405020304" pitchFamily="18" charset="0"/>
              </a:rPr>
              <a:t>then wash</a:t>
            </a:r>
            <a:r>
              <a:rPr lang="en-US" sz="1400" dirty="0">
                <a:solidFill>
                  <a:schemeClr val="bg1"/>
                </a:solidFill>
                <a:effectLst/>
                <a:latin typeface="Calibri" panose="020F0502020204030204" pitchFamily="34" charset="0"/>
                <a:ea typeface="Times New Roman" panose="02020603050405020304" pitchFamily="18" charset="0"/>
              </a:rPr>
              <a:t> not only my feet, but also my hands and my head.” </a:t>
            </a:r>
            <a:endParaRPr lang="en-US" sz="1400" dirty="0">
              <a:solidFill>
                <a:schemeClr val="bg1"/>
              </a:solidFill>
            </a:endParaRPr>
          </a:p>
          <a:p>
            <a:pPr marL="0" indent="0">
              <a:buNone/>
            </a:pPr>
            <a:endParaRPr lang="en-US" sz="1400" dirty="0">
              <a:solidFill>
                <a:schemeClr val="bg1">
                  <a:lumMod val="95000"/>
                </a:schemeClr>
              </a:solidFill>
            </a:endParaRPr>
          </a:p>
        </p:txBody>
      </p:sp>
    </p:spTree>
    <p:extLst>
      <p:ext uri="{BB962C8B-B14F-4D97-AF65-F5344CB8AC3E}">
        <p14:creationId xmlns:p14="http://schemas.microsoft.com/office/powerpoint/2010/main" val="662492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a:solidFill>
                  <a:schemeClr val="bg1"/>
                </a:solidFill>
              </a:rPr>
              <a:t>III. The word Humble Servant (13:10-11)</a:t>
            </a:r>
            <a:endParaRPr lang="en-US" sz="4000" dirty="0">
              <a:solidFill>
                <a:schemeClr val="bg1">
                  <a:lumMod val="95000"/>
                </a:schemeClr>
              </a:solidFill>
            </a:endParaRPr>
          </a:p>
        </p:txBody>
      </p:sp>
      <p:sp>
        <p:nvSpPr>
          <p:cNvPr id="3" name="Content Placeholder 2"/>
          <p:cNvSpPr>
            <a:spLocks noGrp="1"/>
          </p:cNvSpPr>
          <p:nvPr>
            <p:ph idx="1"/>
          </p:nvPr>
        </p:nvSpPr>
        <p:spPr>
          <a:xfrm>
            <a:off x="457200" y="1600200"/>
            <a:ext cx="8229600" cy="4525963"/>
          </a:xfrm>
        </p:spPr>
        <p:txBody>
          <a:bodyPr>
            <a:noAutofit/>
          </a:bodyPr>
          <a:lstStyle/>
          <a:p>
            <a:pPr marL="0" indent="0">
              <a:buNone/>
            </a:pPr>
            <a:r>
              <a:rPr lang="en-US" sz="2400" dirty="0">
                <a:solidFill>
                  <a:schemeClr val="bg1"/>
                </a:solidFill>
              </a:rPr>
              <a:t>A. Those declared immaculate (v10a)</a:t>
            </a:r>
          </a:p>
          <a:p>
            <a:pPr marL="0" indent="0" algn="just">
              <a:buNone/>
            </a:pPr>
            <a:r>
              <a:rPr lang="en-US" sz="1400" dirty="0">
                <a:solidFill>
                  <a:schemeClr val="bg1"/>
                </a:solidFill>
                <a:effectLst/>
                <a:latin typeface="Calibri" panose="020F0502020204030204" pitchFamily="34" charset="0"/>
                <a:ea typeface="Times New Roman" panose="02020603050405020304" pitchFamily="18" charset="0"/>
              </a:rPr>
              <a:t>Jesus said to him, “He who has bathed needs only to wash his feet, but is completely clean; and you are clean.”</a:t>
            </a:r>
          </a:p>
          <a:p>
            <a:pPr marL="0" indent="0" algn="just">
              <a:buNone/>
            </a:pPr>
            <a:endParaRPr lang="en-US" sz="1400" dirty="0">
              <a:solidFill>
                <a:schemeClr val="bg1"/>
              </a:solidFill>
              <a:latin typeface="Calibri" panose="020F0502020204030204" pitchFamily="34" charset="0"/>
              <a:ea typeface="Times New Roman" panose="02020603050405020304" pitchFamily="18" charset="0"/>
            </a:endParaRPr>
          </a:p>
          <a:p>
            <a:pPr marL="0" indent="0" algn="just">
              <a:buNone/>
            </a:pPr>
            <a:endParaRPr lang="en-US" sz="1400" dirty="0">
              <a:solidFill>
                <a:schemeClr val="bg1"/>
              </a:solidFill>
              <a:latin typeface="Calibri" panose="020F0502020204030204" pitchFamily="34" charset="0"/>
              <a:ea typeface="Times New Roman" panose="02020603050405020304" pitchFamily="18" charset="0"/>
            </a:endParaRPr>
          </a:p>
          <a:p>
            <a:pPr marL="0" marR="0" indent="0" algn="just">
              <a:spcBef>
                <a:spcPts val="0"/>
              </a:spcBef>
              <a:spcAft>
                <a:spcPts val="0"/>
              </a:spcAft>
              <a:buNone/>
            </a:pPr>
            <a:r>
              <a:rPr lang="en-US" sz="2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 Peter 1:18-19</a:t>
            </a:r>
            <a:endParaRPr lang="en-US" sz="2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r>
              <a:rPr lang="en-US" sz="2200" b="1"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18 </a:t>
            </a:r>
            <a:r>
              <a:rPr lang="en-US" sz="2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Knowing that you were not redeemed with perishable things like silver or gold from your futile way of life inherited from your forefathers, </a:t>
            </a:r>
            <a:r>
              <a:rPr lang="en-US" sz="2200" b="1"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19 </a:t>
            </a:r>
            <a:r>
              <a:rPr lang="en-US" sz="2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but with precious blood, as of a lamb unblemished and spotless, </a:t>
            </a:r>
            <a:r>
              <a:rPr lang="en-US" sz="22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blood</a:t>
            </a:r>
            <a:r>
              <a:rPr lang="en-US" sz="2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of Christ.</a:t>
            </a:r>
          </a:p>
          <a:p>
            <a:pPr marL="0" marR="0" indent="0" algn="just">
              <a:spcBef>
                <a:spcPts val="0"/>
              </a:spcBef>
              <a:spcAft>
                <a:spcPts val="0"/>
              </a:spcAft>
              <a:buNone/>
            </a:pPr>
            <a:endParaRPr lang="en-US" sz="22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0" marR="0" indent="0" algn="just">
              <a:spcBef>
                <a:spcPts val="0"/>
              </a:spcBef>
              <a:spcAft>
                <a:spcPts val="0"/>
              </a:spcAft>
              <a:buNone/>
            </a:pPr>
            <a:endParaRPr lang="en-US" sz="2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n-US" sz="2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John 15:3</a:t>
            </a:r>
            <a:endParaRPr lang="en-US" sz="2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r>
              <a:rPr lang="en-US" sz="2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You are already clean because of the word which I have spoken to you.</a:t>
            </a:r>
            <a:endParaRPr lang="en-US" sz="2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400" dirty="0">
              <a:solidFill>
                <a:schemeClr val="bg1">
                  <a:lumMod val="95000"/>
                </a:schemeClr>
              </a:solidFill>
            </a:endParaRPr>
          </a:p>
        </p:txBody>
      </p:sp>
    </p:spTree>
    <p:extLst>
      <p:ext uri="{BB962C8B-B14F-4D97-AF65-F5344CB8AC3E}">
        <p14:creationId xmlns:p14="http://schemas.microsoft.com/office/powerpoint/2010/main" val="1753507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a:solidFill>
                  <a:schemeClr val="bg1"/>
                </a:solidFill>
              </a:rPr>
              <a:t>III. The word Humble Servant (13:10-11)</a:t>
            </a:r>
            <a:endParaRPr lang="en-US" sz="4000" dirty="0">
              <a:solidFill>
                <a:schemeClr val="bg1">
                  <a:lumMod val="95000"/>
                </a:schemeClr>
              </a:solidFill>
            </a:endParaRPr>
          </a:p>
        </p:txBody>
      </p:sp>
      <p:sp>
        <p:nvSpPr>
          <p:cNvPr id="3" name="Content Placeholder 2"/>
          <p:cNvSpPr>
            <a:spLocks noGrp="1"/>
          </p:cNvSpPr>
          <p:nvPr>
            <p:ph idx="1"/>
          </p:nvPr>
        </p:nvSpPr>
        <p:spPr>
          <a:xfrm>
            <a:off x="457200" y="1600200"/>
            <a:ext cx="8229600" cy="4525963"/>
          </a:xfrm>
        </p:spPr>
        <p:txBody>
          <a:bodyPr>
            <a:noAutofit/>
          </a:bodyPr>
          <a:lstStyle/>
          <a:p>
            <a:pPr marL="0" indent="0">
              <a:buNone/>
            </a:pPr>
            <a:r>
              <a:rPr lang="en-US" sz="2400" dirty="0">
                <a:solidFill>
                  <a:schemeClr val="bg1"/>
                </a:solidFill>
              </a:rPr>
              <a:t>A. Those declared immaculate (v10a)</a:t>
            </a:r>
          </a:p>
          <a:p>
            <a:pPr marL="0" indent="0">
              <a:buNone/>
            </a:pPr>
            <a:r>
              <a:rPr lang="en-US" sz="2400" dirty="0">
                <a:solidFill>
                  <a:schemeClr val="bg1"/>
                </a:solidFill>
              </a:rPr>
              <a:t>B. Those declared impure (v10b-11)</a:t>
            </a:r>
          </a:p>
          <a:p>
            <a:pPr marL="0" indent="0" algn="just">
              <a:buNone/>
            </a:pPr>
            <a:r>
              <a:rPr lang="en-US" sz="1400" dirty="0">
                <a:solidFill>
                  <a:schemeClr val="bg1"/>
                </a:solidFill>
                <a:latin typeface="Calibri" panose="020F0502020204030204" pitchFamily="34" charset="0"/>
                <a:ea typeface="Times New Roman" panose="02020603050405020304" pitchFamily="18" charset="0"/>
              </a:rPr>
              <a:t>“B</a:t>
            </a:r>
            <a:r>
              <a:rPr lang="en-US" sz="1400" dirty="0">
                <a:solidFill>
                  <a:schemeClr val="bg1"/>
                </a:solidFill>
                <a:effectLst/>
                <a:latin typeface="Calibri" panose="020F0502020204030204" pitchFamily="34" charset="0"/>
                <a:ea typeface="Times New Roman" panose="02020603050405020304" pitchFamily="18" charset="0"/>
              </a:rPr>
              <a:t>ut not all </a:t>
            </a:r>
            <a:r>
              <a:rPr lang="en-US" sz="1400" i="1" dirty="0">
                <a:solidFill>
                  <a:schemeClr val="bg1"/>
                </a:solidFill>
                <a:effectLst/>
                <a:latin typeface="Calibri" panose="020F0502020204030204" pitchFamily="34" charset="0"/>
                <a:ea typeface="Times New Roman" panose="02020603050405020304" pitchFamily="18" charset="0"/>
              </a:rPr>
              <a:t>of you</a:t>
            </a:r>
            <a:r>
              <a:rPr lang="en-US" sz="1400" dirty="0">
                <a:solidFill>
                  <a:schemeClr val="bg1"/>
                </a:solidFill>
                <a:effectLst/>
                <a:latin typeface="Calibri" panose="020F0502020204030204" pitchFamily="34" charset="0"/>
                <a:ea typeface="Times New Roman" panose="02020603050405020304" pitchFamily="18" charset="0"/>
              </a:rPr>
              <a:t>.” </a:t>
            </a:r>
            <a:r>
              <a:rPr lang="en-US" sz="1400" b="1" baseline="30000" dirty="0">
                <a:solidFill>
                  <a:schemeClr val="bg1"/>
                </a:solidFill>
                <a:effectLst/>
                <a:latin typeface="Calibri" panose="020F0502020204030204" pitchFamily="34" charset="0"/>
                <a:ea typeface="Times New Roman" panose="02020603050405020304" pitchFamily="18" charset="0"/>
              </a:rPr>
              <a:t>11 </a:t>
            </a:r>
            <a:r>
              <a:rPr lang="en-US" sz="1400" dirty="0">
                <a:solidFill>
                  <a:schemeClr val="bg1"/>
                </a:solidFill>
                <a:effectLst/>
                <a:latin typeface="Calibri" panose="020F0502020204030204" pitchFamily="34" charset="0"/>
                <a:ea typeface="Times New Roman" panose="02020603050405020304" pitchFamily="18" charset="0"/>
              </a:rPr>
              <a:t>For He knew the one who was betraying Him; for this reason He said, “Not all of you are clean.”</a:t>
            </a:r>
            <a:endParaRPr lang="en-US" sz="1400" dirty="0">
              <a:solidFill>
                <a:schemeClr val="bg1"/>
              </a:solidFill>
            </a:endParaRPr>
          </a:p>
          <a:p>
            <a:pPr marL="0" indent="0">
              <a:buNone/>
            </a:pPr>
            <a:endParaRPr lang="en-US" sz="1400" dirty="0">
              <a:solidFill>
                <a:schemeClr val="bg1">
                  <a:lumMod val="95000"/>
                </a:schemeClr>
              </a:solidFill>
            </a:endParaRPr>
          </a:p>
        </p:txBody>
      </p:sp>
    </p:spTree>
    <p:extLst>
      <p:ext uri="{BB962C8B-B14F-4D97-AF65-F5344CB8AC3E}">
        <p14:creationId xmlns:p14="http://schemas.microsoft.com/office/powerpoint/2010/main" val="2882657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a:solidFill>
                  <a:schemeClr val="bg1"/>
                </a:solidFill>
              </a:rPr>
              <a:t>IV. The wisdom Humble Servant (13:12-17)</a:t>
            </a:r>
            <a:endParaRPr lang="en-US" sz="4000" dirty="0">
              <a:solidFill>
                <a:schemeClr val="bg1">
                  <a:lumMod val="95000"/>
                </a:schemeClr>
              </a:solidFill>
            </a:endParaRPr>
          </a:p>
        </p:txBody>
      </p:sp>
      <p:sp>
        <p:nvSpPr>
          <p:cNvPr id="3" name="Content Placeholder 2"/>
          <p:cNvSpPr>
            <a:spLocks noGrp="1"/>
          </p:cNvSpPr>
          <p:nvPr>
            <p:ph idx="1"/>
          </p:nvPr>
        </p:nvSpPr>
        <p:spPr>
          <a:xfrm>
            <a:off x="457200" y="1600200"/>
            <a:ext cx="8229600" cy="4525963"/>
          </a:xfrm>
        </p:spPr>
        <p:txBody>
          <a:bodyPr>
            <a:noAutofit/>
          </a:bodyPr>
          <a:lstStyle/>
          <a:p>
            <a:pPr marL="0" indent="0">
              <a:buNone/>
            </a:pPr>
            <a:r>
              <a:rPr lang="en-US" sz="2400" dirty="0">
                <a:solidFill>
                  <a:schemeClr val="bg1"/>
                </a:solidFill>
              </a:rPr>
              <a:t>A. Jesus gave an example (v12-15)</a:t>
            </a:r>
          </a:p>
          <a:p>
            <a:pPr marL="0" indent="0" algn="just">
              <a:buNone/>
            </a:pPr>
            <a:r>
              <a:rPr lang="en-US" sz="1400" b="1" baseline="30000" dirty="0">
                <a:solidFill>
                  <a:schemeClr val="bg1"/>
                </a:solidFill>
                <a:effectLst/>
                <a:latin typeface="Calibri" panose="020F0502020204030204" pitchFamily="34" charset="0"/>
                <a:ea typeface="Times New Roman" panose="02020603050405020304" pitchFamily="18" charset="0"/>
              </a:rPr>
              <a:t>12 </a:t>
            </a:r>
            <a:r>
              <a:rPr lang="en-US" sz="1400" dirty="0">
                <a:solidFill>
                  <a:schemeClr val="bg1"/>
                </a:solidFill>
                <a:effectLst/>
                <a:latin typeface="Calibri" panose="020F0502020204030204" pitchFamily="34" charset="0"/>
                <a:ea typeface="Times New Roman" panose="02020603050405020304" pitchFamily="18" charset="0"/>
              </a:rPr>
              <a:t>So when He had washed their feet, and taken His garments and reclined </a:t>
            </a:r>
            <a:r>
              <a:rPr lang="en-US" sz="1400" i="1" dirty="0">
                <a:solidFill>
                  <a:schemeClr val="bg1"/>
                </a:solidFill>
                <a:effectLst/>
                <a:latin typeface="Calibri" panose="020F0502020204030204" pitchFamily="34" charset="0"/>
                <a:ea typeface="Times New Roman" panose="02020603050405020304" pitchFamily="18" charset="0"/>
              </a:rPr>
              <a:t>at the table</a:t>
            </a:r>
            <a:r>
              <a:rPr lang="en-US" sz="1400" dirty="0">
                <a:solidFill>
                  <a:schemeClr val="bg1"/>
                </a:solidFill>
                <a:effectLst/>
                <a:latin typeface="Calibri" panose="020F0502020204030204" pitchFamily="34" charset="0"/>
                <a:ea typeface="Times New Roman" panose="02020603050405020304" pitchFamily="18" charset="0"/>
              </a:rPr>
              <a:t> again, He said to them, “Do you know what I have done to you? </a:t>
            </a:r>
            <a:r>
              <a:rPr lang="en-US" sz="1400" b="1" baseline="30000" dirty="0">
                <a:solidFill>
                  <a:schemeClr val="bg1"/>
                </a:solidFill>
                <a:effectLst/>
                <a:latin typeface="Calibri" panose="020F0502020204030204" pitchFamily="34" charset="0"/>
                <a:ea typeface="Times New Roman" panose="02020603050405020304" pitchFamily="18" charset="0"/>
              </a:rPr>
              <a:t>13 </a:t>
            </a:r>
            <a:r>
              <a:rPr lang="en-US" sz="1400" dirty="0">
                <a:solidFill>
                  <a:schemeClr val="bg1"/>
                </a:solidFill>
                <a:effectLst/>
                <a:latin typeface="Calibri" panose="020F0502020204030204" pitchFamily="34" charset="0"/>
                <a:ea typeface="Times New Roman" panose="02020603050405020304" pitchFamily="18" charset="0"/>
              </a:rPr>
              <a:t>You call Me Teacher and Lord; and you are right, for </a:t>
            </a:r>
            <a:r>
              <a:rPr lang="en-US" sz="1400" i="1" dirty="0">
                <a:solidFill>
                  <a:schemeClr val="bg1"/>
                </a:solidFill>
                <a:effectLst/>
                <a:latin typeface="Calibri" panose="020F0502020204030204" pitchFamily="34" charset="0"/>
                <a:ea typeface="Times New Roman" panose="02020603050405020304" pitchFamily="18" charset="0"/>
              </a:rPr>
              <a:t>so</a:t>
            </a:r>
            <a:r>
              <a:rPr lang="en-US" sz="1400" dirty="0">
                <a:solidFill>
                  <a:schemeClr val="bg1"/>
                </a:solidFill>
                <a:effectLst/>
                <a:latin typeface="Calibri" panose="020F0502020204030204" pitchFamily="34" charset="0"/>
                <a:ea typeface="Times New Roman" panose="02020603050405020304" pitchFamily="18" charset="0"/>
              </a:rPr>
              <a:t> I am. </a:t>
            </a:r>
            <a:r>
              <a:rPr lang="en-US" sz="1400" b="1" baseline="30000" dirty="0">
                <a:solidFill>
                  <a:schemeClr val="bg1"/>
                </a:solidFill>
                <a:effectLst/>
                <a:latin typeface="Calibri" panose="020F0502020204030204" pitchFamily="34" charset="0"/>
                <a:ea typeface="Times New Roman" panose="02020603050405020304" pitchFamily="18" charset="0"/>
              </a:rPr>
              <a:t>14 </a:t>
            </a:r>
            <a:r>
              <a:rPr lang="en-US" sz="1400" dirty="0">
                <a:solidFill>
                  <a:schemeClr val="bg1"/>
                </a:solidFill>
                <a:effectLst/>
                <a:latin typeface="Calibri" panose="020F0502020204030204" pitchFamily="34" charset="0"/>
                <a:ea typeface="Times New Roman" panose="02020603050405020304" pitchFamily="18" charset="0"/>
              </a:rPr>
              <a:t>If I then, the Lord and the Teacher, washed your feet, you also ought to wash one another’s feet. </a:t>
            </a:r>
            <a:r>
              <a:rPr lang="en-US" sz="1400" b="1" baseline="30000" dirty="0">
                <a:solidFill>
                  <a:schemeClr val="bg1"/>
                </a:solidFill>
                <a:effectLst/>
                <a:latin typeface="Calibri" panose="020F0502020204030204" pitchFamily="34" charset="0"/>
                <a:ea typeface="Times New Roman" panose="02020603050405020304" pitchFamily="18" charset="0"/>
              </a:rPr>
              <a:t>15 </a:t>
            </a:r>
            <a:r>
              <a:rPr lang="en-US" sz="1400" dirty="0">
                <a:solidFill>
                  <a:schemeClr val="bg1"/>
                </a:solidFill>
                <a:effectLst/>
                <a:latin typeface="Calibri" panose="020F0502020204030204" pitchFamily="34" charset="0"/>
                <a:ea typeface="Times New Roman" panose="02020603050405020304" pitchFamily="18" charset="0"/>
              </a:rPr>
              <a:t>For I gave you an example that you also should do as I did to you.</a:t>
            </a:r>
            <a:endParaRPr lang="en-US" sz="1400" dirty="0">
              <a:solidFill>
                <a:schemeClr val="bg1"/>
              </a:solidFill>
            </a:endParaRPr>
          </a:p>
          <a:p>
            <a:pPr marL="0" indent="0">
              <a:buNone/>
            </a:pPr>
            <a:endParaRPr lang="en-US" sz="1400" dirty="0">
              <a:solidFill>
                <a:schemeClr val="bg1">
                  <a:lumMod val="95000"/>
                </a:schemeClr>
              </a:solidFill>
            </a:endParaRPr>
          </a:p>
        </p:txBody>
      </p:sp>
    </p:spTree>
    <p:extLst>
      <p:ext uri="{BB962C8B-B14F-4D97-AF65-F5344CB8AC3E}">
        <p14:creationId xmlns:p14="http://schemas.microsoft.com/office/powerpoint/2010/main" val="3109216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a:solidFill>
                  <a:schemeClr val="bg1"/>
                </a:solidFill>
              </a:rPr>
              <a:t>IV. The wisdom Humble Servant (13:12-17)</a:t>
            </a:r>
            <a:endParaRPr lang="en-US" sz="4000" dirty="0">
              <a:solidFill>
                <a:schemeClr val="bg1">
                  <a:lumMod val="95000"/>
                </a:schemeClr>
              </a:solidFill>
            </a:endParaRPr>
          </a:p>
        </p:txBody>
      </p:sp>
      <p:sp>
        <p:nvSpPr>
          <p:cNvPr id="3" name="Content Placeholder 2"/>
          <p:cNvSpPr>
            <a:spLocks noGrp="1"/>
          </p:cNvSpPr>
          <p:nvPr>
            <p:ph idx="1"/>
          </p:nvPr>
        </p:nvSpPr>
        <p:spPr>
          <a:xfrm>
            <a:off x="457200" y="1600200"/>
            <a:ext cx="8229600" cy="4525963"/>
          </a:xfrm>
        </p:spPr>
        <p:txBody>
          <a:bodyPr>
            <a:noAutofit/>
          </a:bodyPr>
          <a:lstStyle/>
          <a:p>
            <a:pPr marL="0" indent="0">
              <a:buNone/>
            </a:pPr>
            <a:r>
              <a:rPr lang="en-US" sz="2400" dirty="0">
                <a:solidFill>
                  <a:schemeClr val="bg1"/>
                </a:solidFill>
              </a:rPr>
              <a:t>A. Jesus gave an example (v12-15)</a:t>
            </a:r>
          </a:p>
          <a:p>
            <a:pPr marL="0" indent="0">
              <a:buNone/>
            </a:pPr>
            <a:r>
              <a:rPr lang="en-US" sz="2400" dirty="0">
                <a:solidFill>
                  <a:schemeClr val="bg1"/>
                </a:solidFill>
              </a:rPr>
              <a:t>B. Jesus gave an exhortation (v16)</a:t>
            </a:r>
          </a:p>
          <a:p>
            <a:pPr marL="0" indent="0" algn="just">
              <a:buNone/>
            </a:pPr>
            <a:r>
              <a:rPr lang="en-US" sz="1400" dirty="0">
                <a:solidFill>
                  <a:schemeClr val="bg1"/>
                </a:solidFill>
                <a:effectLst/>
                <a:latin typeface="Calibri" panose="020F0502020204030204" pitchFamily="34" charset="0"/>
                <a:ea typeface="Times New Roman" panose="02020603050405020304" pitchFamily="18" charset="0"/>
              </a:rPr>
              <a:t>Truly, truly, I say to you, a slave is not greater than his master, nor </a:t>
            </a:r>
            <a:r>
              <a:rPr lang="en-US" sz="1400" i="1" dirty="0">
                <a:solidFill>
                  <a:schemeClr val="bg1"/>
                </a:solidFill>
                <a:effectLst/>
                <a:latin typeface="Calibri" panose="020F0502020204030204" pitchFamily="34" charset="0"/>
                <a:ea typeface="Times New Roman" panose="02020603050405020304" pitchFamily="18" charset="0"/>
              </a:rPr>
              <a:t>is</a:t>
            </a:r>
            <a:r>
              <a:rPr lang="en-US" sz="1400" dirty="0">
                <a:solidFill>
                  <a:schemeClr val="bg1"/>
                </a:solidFill>
                <a:effectLst/>
                <a:latin typeface="Calibri" panose="020F0502020204030204" pitchFamily="34" charset="0"/>
                <a:ea typeface="Times New Roman" panose="02020603050405020304" pitchFamily="18" charset="0"/>
              </a:rPr>
              <a:t> one who is sent greater than the one who sent him. </a:t>
            </a:r>
            <a:endParaRPr lang="en-US" sz="1400" dirty="0">
              <a:solidFill>
                <a:schemeClr val="bg1"/>
              </a:solidFill>
            </a:endParaRPr>
          </a:p>
          <a:p>
            <a:pPr marL="0" indent="0">
              <a:buNone/>
            </a:pPr>
            <a:endParaRPr lang="en-US" sz="1400" dirty="0">
              <a:solidFill>
                <a:schemeClr val="bg1">
                  <a:lumMod val="95000"/>
                </a:schemeClr>
              </a:solidFill>
            </a:endParaRPr>
          </a:p>
        </p:txBody>
      </p:sp>
    </p:spTree>
    <p:extLst>
      <p:ext uri="{BB962C8B-B14F-4D97-AF65-F5344CB8AC3E}">
        <p14:creationId xmlns:p14="http://schemas.microsoft.com/office/powerpoint/2010/main" val="949238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a:solidFill>
                  <a:schemeClr val="bg1"/>
                </a:solidFill>
              </a:rPr>
              <a:t>IV. The wisdom Humble Servant (13:12-17)</a:t>
            </a:r>
            <a:endParaRPr lang="en-US" sz="4000" dirty="0">
              <a:solidFill>
                <a:schemeClr val="bg1">
                  <a:lumMod val="95000"/>
                </a:schemeClr>
              </a:solidFill>
            </a:endParaRPr>
          </a:p>
        </p:txBody>
      </p:sp>
      <p:sp>
        <p:nvSpPr>
          <p:cNvPr id="3" name="Content Placeholder 2"/>
          <p:cNvSpPr>
            <a:spLocks noGrp="1"/>
          </p:cNvSpPr>
          <p:nvPr>
            <p:ph idx="1"/>
          </p:nvPr>
        </p:nvSpPr>
        <p:spPr>
          <a:xfrm>
            <a:off x="457200" y="1600200"/>
            <a:ext cx="8229600" cy="4525963"/>
          </a:xfrm>
        </p:spPr>
        <p:txBody>
          <a:bodyPr>
            <a:noAutofit/>
          </a:bodyPr>
          <a:lstStyle/>
          <a:p>
            <a:pPr marL="0" indent="0">
              <a:buNone/>
            </a:pPr>
            <a:r>
              <a:rPr lang="en-US" sz="2400" dirty="0">
                <a:solidFill>
                  <a:schemeClr val="bg1"/>
                </a:solidFill>
              </a:rPr>
              <a:t>A. Jesus gave an example (v12-15)</a:t>
            </a:r>
          </a:p>
          <a:p>
            <a:pPr marL="0" indent="0">
              <a:buNone/>
            </a:pPr>
            <a:r>
              <a:rPr lang="en-US" sz="2400" dirty="0">
                <a:solidFill>
                  <a:schemeClr val="bg1"/>
                </a:solidFill>
              </a:rPr>
              <a:t>B. Jesus gave an exhortation (v16)</a:t>
            </a:r>
          </a:p>
          <a:p>
            <a:pPr marL="0" indent="0">
              <a:buNone/>
            </a:pPr>
            <a:r>
              <a:rPr lang="en-US" sz="2400" dirty="0">
                <a:solidFill>
                  <a:schemeClr val="bg1"/>
                </a:solidFill>
              </a:rPr>
              <a:t>C. Jesus gave an expectation (v17)</a:t>
            </a:r>
          </a:p>
          <a:p>
            <a:pPr marL="0" indent="0" algn="just">
              <a:buNone/>
            </a:pPr>
            <a:r>
              <a:rPr lang="en-US" sz="1400" dirty="0">
                <a:solidFill>
                  <a:schemeClr val="bg1"/>
                </a:solidFill>
                <a:effectLst/>
                <a:latin typeface="Calibri" panose="020F0502020204030204" pitchFamily="34" charset="0"/>
                <a:ea typeface="Times New Roman" panose="02020603050405020304" pitchFamily="18" charset="0"/>
              </a:rPr>
              <a:t>If you know these things, you are blessed if you do them.</a:t>
            </a:r>
            <a:endParaRPr lang="en-US" sz="1400" dirty="0">
              <a:solidFill>
                <a:schemeClr val="bg1"/>
              </a:solidFill>
            </a:endParaRPr>
          </a:p>
          <a:p>
            <a:pPr marL="0" indent="0">
              <a:buNone/>
            </a:pPr>
            <a:endParaRPr lang="en-US" sz="1400" dirty="0">
              <a:solidFill>
                <a:schemeClr val="bg1">
                  <a:lumMod val="95000"/>
                </a:schemeClr>
              </a:solidFill>
            </a:endParaRPr>
          </a:p>
        </p:txBody>
      </p:sp>
    </p:spTree>
    <p:extLst>
      <p:ext uri="{BB962C8B-B14F-4D97-AF65-F5344CB8AC3E}">
        <p14:creationId xmlns:p14="http://schemas.microsoft.com/office/powerpoint/2010/main" val="3720583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83576-37CB-40D2-9375-211F50837D17}"/>
              </a:ext>
            </a:extLst>
          </p:cNvPr>
          <p:cNvSpPr>
            <a:spLocks noGrp="1"/>
          </p:cNvSpPr>
          <p:nvPr>
            <p:ph type="title"/>
          </p:nvPr>
        </p:nvSpPr>
        <p:spPr/>
        <p:txBody>
          <a:bodyPr/>
          <a:lstStyle/>
          <a:p>
            <a:r>
              <a:rPr lang="en-US" dirty="0">
                <a:solidFill>
                  <a:schemeClr val="bg1"/>
                </a:solidFill>
              </a:rPr>
              <a:t>Mark 10:45</a:t>
            </a:r>
          </a:p>
        </p:txBody>
      </p:sp>
      <p:sp>
        <p:nvSpPr>
          <p:cNvPr id="3" name="Content Placeholder 2">
            <a:extLst>
              <a:ext uri="{FF2B5EF4-FFF2-40B4-BE49-F238E27FC236}">
                <a16:creationId xmlns:a16="http://schemas.microsoft.com/office/drawing/2014/main" id="{0B2936B6-3B63-4169-8A08-2451E1B2A436}"/>
              </a:ext>
            </a:extLst>
          </p:cNvPr>
          <p:cNvSpPr>
            <a:spLocks noGrp="1"/>
          </p:cNvSpPr>
          <p:nvPr>
            <p:ph idx="1"/>
          </p:nvPr>
        </p:nvSpPr>
        <p:spPr/>
        <p:txBody>
          <a:bodyPr>
            <a:normAutofit/>
          </a:bodyPr>
          <a:lstStyle/>
          <a:p>
            <a:pPr marL="0" marR="0" indent="0" algn="just">
              <a:spcBef>
                <a:spcPts val="0"/>
              </a:spcBef>
              <a:spcAft>
                <a:spcPts val="0"/>
              </a:spcAft>
              <a:buNone/>
            </a:pPr>
            <a:r>
              <a:rPr lang="en-US" dirty="0">
                <a:solidFill>
                  <a:schemeClr val="bg1"/>
                </a:solidFill>
                <a:effectLst/>
                <a:latin typeface="Calibri" panose="020F0502020204030204" pitchFamily="34" charset="0"/>
                <a:ea typeface="Calibri" panose="020F0502020204030204" pitchFamily="34" charset="0"/>
                <a:cs typeface="Calibri" panose="020F0502020204030204" pitchFamily="34" charset="0"/>
              </a:rPr>
              <a:t>For even the Son of Man did not come to be served, but to serve, and to give His life a ransom for many.</a:t>
            </a:r>
            <a:endPar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4930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83576-37CB-40D2-9375-211F50837D17}"/>
              </a:ext>
            </a:extLst>
          </p:cNvPr>
          <p:cNvSpPr>
            <a:spLocks noGrp="1"/>
          </p:cNvSpPr>
          <p:nvPr>
            <p:ph type="title"/>
          </p:nvPr>
        </p:nvSpPr>
        <p:spPr/>
        <p:txBody>
          <a:bodyPr/>
          <a:lstStyle/>
          <a:p>
            <a:r>
              <a:rPr lang="en-US" dirty="0">
                <a:solidFill>
                  <a:schemeClr val="bg1"/>
                </a:solidFill>
              </a:rPr>
              <a:t>Luke 6:45</a:t>
            </a:r>
          </a:p>
        </p:txBody>
      </p:sp>
      <p:sp>
        <p:nvSpPr>
          <p:cNvPr id="3" name="Content Placeholder 2">
            <a:extLst>
              <a:ext uri="{FF2B5EF4-FFF2-40B4-BE49-F238E27FC236}">
                <a16:creationId xmlns:a16="http://schemas.microsoft.com/office/drawing/2014/main" id="{0B2936B6-3B63-4169-8A08-2451E1B2A436}"/>
              </a:ext>
            </a:extLst>
          </p:cNvPr>
          <p:cNvSpPr>
            <a:spLocks noGrp="1"/>
          </p:cNvSpPr>
          <p:nvPr>
            <p:ph idx="1"/>
          </p:nvPr>
        </p:nvSpPr>
        <p:spPr/>
        <p:txBody>
          <a:bodyPr>
            <a:normAutofit/>
          </a:bodyPr>
          <a:lstStyle/>
          <a:p>
            <a:pPr marL="0" indent="0" algn="just">
              <a:buNone/>
            </a:pPr>
            <a:r>
              <a:rPr lang="en-US" dirty="0">
                <a:solidFill>
                  <a:schemeClr val="bg1"/>
                </a:solidFill>
                <a:effectLst/>
                <a:latin typeface="Calibri" panose="020F0502020204030204" pitchFamily="34" charset="0"/>
                <a:ea typeface="Calibri" panose="020F0502020204030204" pitchFamily="34" charset="0"/>
              </a:rPr>
              <a:t>The good man out of the good treasure of his heart brings forth what is good; and the evil </a:t>
            </a:r>
            <a:r>
              <a:rPr lang="en-US" i="1" dirty="0">
                <a:solidFill>
                  <a:schemeClr val="bg1"/>
                </a:solidFill>
                <a:effectLst/>
                <a:latin typeface="Calibri" panose="020F0502020204030204" pitchFamily="34" charset="0"/>
                <a:ea typeface="Calibri" panose="020F0502020204030204" pitchFamily="34" charset="0"/>
              </a:rPr>
              <a:t>man</a:t>
            </a:r>
            <a:r>
              <a:rPr lang="en-US" i="1" dirty="0">
                <a:solidFill>
                  <a:schemeClr val="bg1"/>
                </a:solidFill>
                <a:latin typeface="Calibri" panose="020F0502020204030204" pitchFamily="34" charset="0"/>
                <a:ea typeface="Calibri" panose="020F0502020204030204" pitchFamily="34" charset="0"/>
              </a:rPr>
              <a:t> </a:t>
            </a:r>
            <a:r>
              <a:rPr lang="en-US" dirty="0">
                <a:solidFill>
                  <a:schemeClr val="bg1"/>
                </a:solidFill>
                <a:effectLst/>
                <a:latin typeface="Calibri" panose="020F0502020204030204" pitchFamily="34" charset="0"/>
                <a:ea typeface="Calibri" panose="020F0502020204030204" pitchFamily="34" charset="0"/>
              </a:rPr>
              <a:t>out of the evil </a:t>
            </a:r>
            <a:r>
              <a:rPr lang="en-US" i="1" dirty="0">
                <a:solidFill>
                  <a:schemeClr val="bg1"/>
                </a:solidFill>
                <a:effectLst/>
                <a:latin typeface="Calibri" panose="020F0502020204030204" pitchFamily="34" charset="0"/>
                <a:ea typeface="Calibri" panose="020F0502020204030204" pitchFamily="34" charset="0"/>
              </a:rPr>
              <a:t>treasure</a:t>
            </a:r>
            <a:r>
              <a:rPr lang="en-US" dirty="0">
                <a:solidFill>
                  <a:schemeClr val="bg1"/>
                </a:solidFill>
                <a:effectLst/>
                <a:latin typeface="Calibri" panose="020F0502020204030204" pitchFamily="34" charset="0"/>
                <a:ea typeface="Calibri" panose="020F0502020204030204" pitchFamily="34" charset="0"/>
              </a:rPr>
              <a:t> brings forth what is evil; for his mouth speaks from that which fills his heart. </a:t>
            </a:r>
            <a:endParaRPr lang="en-US" dirty="0">
              <a:solidFill>
                <a:schemeClr val="bg1"/>
              </a:solidFill>
            </a:endParaRPr>
          </a:p>
        </p:txBody>
      </p:sp>
    </p:spTree>
    <p:extLst>
      <p:ext uri="{BB962C8B-B14F-4D97-AF65-F5344CB8AC3E}">
        <p14:creationId xmlns:p14="http://schemas.microsoft.com/office/powerpoint/2010/main" val="1590983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lumMod val="95000"/>
                  </a:schemeClr>
                </a:solidFill>
              </a:rPr>
              <a:t>John 13:1-5</a:t>
            </a:r>
            <a:endParaRPr lang="en-US" dirty="0">
              <a:solidFill>
                <a:schemeClr val="bg1">
                  <a:lumMod val="95000"/>
                </a:schemeClr>
              </a:solidFill>
              <a:effectLst/>
            </a:endParaRPr>
          </a:p>
        </p:txBody>
      </p:sp>
      <p:sp>
        <p:nvSpPr>
          <p:cNvPr id="3" name="Content Placeholder 2"/>
          <p:cNvSpPr>
            <a:spLocks noGrp="1"/>
          </p:cNvSpPr>
          <p:nvPr>
            <p:ph idx="1"/>
          </p:nvPr>
        </p:nvSpPr>
        <p:spPr/>
        <p:txBody>
          <a:bodyPr>
            <a:noAutofit/>
          </a:bodyPr>
          <a:lstStyle/>
          <a:p>
            <a:pPr marL="0" marR="0" indent="0">
              <a:spcBef>
                <a:spcPts val="0"/>
              </a:spcBef>
              <a:spcAft>
                <a:spcPts val="0"/>
              </a:spcAft>
              <a:buNone/>
            </a:pPr>
            <a:r>
              <a:rPr lang="en-US" sz="2600" b="1" baseline="30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a:t>
            </a:r>
            <a:r>
              <a:rPr lang="en-US" sz="2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Now before the Feast of the Passover, Jesus knowing that His hour had come that He would depart out of this world to the Father, having loved His own who were in the world, He loved them to the end. </a:t>
            </a:r>
            <a:r>
              <a:rPr lang="en-US" sz="2600" b="1" baseline="30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2 </a:t>
            </a:r>
            <a:r>
              <a:rPr lang="en-US" sz="2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During supper, the devil having already put into the heart of Judas Iscariot, </a:t>
            </a:r>
            <a:r>
              <a:rPr lang="en-US" sz="2600" i="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the son</a:t>
            </a:r>
            <a:r>
              <a:rPr lang="en-US" sz="2600" i="1" dirty="0">
                <a:solidFill>
                  <a:schemeClr val="bg1"/>
                </a:solidFill>
                <a:latin typeface="Calibri" panose="020F0502020204030204" pitchFamily="34" charset="0"/>
                <a:ea typeface="Times New Roman" panose="02020603050405020304" pitchFamily="18" charset="0"/>
                <a:cs typeface="Calibri" panose="020F0502020204030204" pitchFamily="34" charset="0"/>
              </a:rPr>
              <a:t> </a:t>
            </a:r>
            <a:r>
              <a:rPr lang="en-US" sz="2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of Simon, to betray Him, </a:t>
            </a:r>
            <a:r>
              <a:rPr lang="en-US" sz="2600" b="1" baseline="30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3 </a:t>
            </a:r>
            <a:r>
              <a:rPr lang="en-US" sz="2600" i="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Jesus</a:t>
            </a:r>
            <a:r>
              <a:rPr lang="en-US" sz="2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knowing that the Father had given all things into His hands, and that He had come forth from God and was going back to God, </a:t>
            </a:r>
            <a:r>
              <a:rPr lang="en-US" sz="2600" b="1" baseline="30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4 </a:t>
            </a:r>
            <a:r>
              <a:rPr lang="en-US" sz="2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got up from supper, and laid aside His garments; and taking a towel, He girded Himself.</a:t>
            </a:r>
            <a:r>
              <a:rPr lang="en-US" sz="2600" b="1" baseline="30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5 </a:t>
            </a:r>
            <a:r>
              <a:rPr lang="en-US" sz="2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Then He poured water into the basin, and began to wash the disciples’ feet and to wipe them with the towel with which He was girded. </a:t>
            </a:r>
            <a:endParaRPr lang="en-US" sz="2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lumMod val="95000"/>
                  </a:schemeClr>
                </a:solidFill>
              </a:rPr>
              <a:t>John 13:6-11</a:t>
            </a:r>
            <a:endParaRPr lang="en-US" dirty="0">
              <a:solidFill>
                <a:schemeClr val="bg1">
                  <a:lumMod val="95000"/>
                </a:schemeClr>
              </a:solidFill>
              <a:effectLst/>
            </a:endParaRPr>
          </a:p>
        </p:txBody>
      </p:sp>
      <p:sp>
        <p:nvSpPr>
          <p:cNvPr id="3" name="Content Placeholder 2"/>
          <p:cNvSpPr>
            <a:spLocks noGrp="1"/>
          </p:cNvSpPr>
          <p:nvPr>
            <p:ph idx="1"/>
          </p:nvPr>
        </p:nvSpPr>
        <p:spPr/>
        <p:txBody>
          <a:bodyPr>
            <a:noAutofit/>
          </a:bodyPr>
          <a:lstStyle/>
          <a:p>
            <a:pPr marL="0" marR="0" indent="0">
              <a:spcBef>
                <a:spcPts val="0"/>
              </a:spcBef>
              <a:spcAft>
                <a:spcPts val="0"/>
              </a:spcAft>
              <a:buNone/>
            </a:pPr>
            <a:r>
              <a:rPr lang="en-US" sz="2600" b="1" baseline="30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6 </a:t>
            </a:r>
            <a:r>
              <a:rPr lang="en-US" sz="2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So He came to Simon Peter. He said to Him, “Lord, do You wash my feet?” </a:t>
            </a:r>
            <a:r>
              <a:rPr lang="en-US" sz="2600" b="1" baseline="30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7 </a:t>
            </a:r>
            <a:r>
              <a:rPr lang="en-US" sz="2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Jesus answered and said to him, “What I do you do not realize now, but you will understand hereafter.” </a:t>
            </a:r>
            <a:r>
              <a:rPr lang="en-US" sz="2600" b="1" baseline="30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8 </a:t>
            </a:r>
            <a:r>
              <a:rPr lang="en-US" sz="2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Peter said to Him, “Never shall You wash my feet!” Jesus answered him, “If I do not wash you, you have no part with Me.” </a:t>
            </a:r>
            <a:r>
              <a:rPr lang="en-US" sz="2600" b="1" baseline="30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9 </a:t>
            </a:r>
            <a:r>
              <a:rPr lang="en-US" sz="2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Simon Peter said to Him, “Lord, </a:t>
            </a:r>
            <a:r>
              <a:rPr lang="en-US" sz="2600" i="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then wash</a:t>
            </a:r>
            <a:r>
              <a:rPr lang="en-US" sz="2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not only my feet, but also my hands and my head.” </a:t>
            </a:r>
            <a:r>
              <a:rPr lang="en-US" sz="2600" b="1" baseline="30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10 </a:t>
            </a:r>
            <a:r>
              <a:rPr lang="en-US" sz="2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Jesus said to him, “He who has bathed needs only to wash his feet, but is completely clean; and you are clean, but not all </a:t>
            </a:r>
            <a:r>
              <a:rPr lang="en-US" sz="2600" i="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of you</a:t>
            </a:r>
            <a:r>
              <a:rPr lang="en-US" sz="2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a:t>
            </a:r>
            <a:r>
              <a:rPr lang="en-US" sz="2600" b="1" baseline="30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11 </a:t>
            </a:r>
            <a:r>
              <a:rPr lang="en-US" sz="2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For He knew the one who was betraying Him; for this reason He said, “Not all of you are clean.”</a:t>
            </a:r>
            <a:endParaRPr lang="en-US" sz="2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0696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lumMod val="95000"/>
                  </a:schemeClr>
                </a:solidFill>
              </a:rPr>
              <a:t>John 13:12-17</a:t>
            </a:r>
            <a:endParaRPr lang="en-US" dirty="0">
              <a:solidFill>
                <a:schemeClr val="bg1">
                  <a:lumMod val="95000"/>
                </a:schemeClr>
              </a:solidFill>
              <a:effectLst/>
            </a:endParaRPr>
          </a:p>
        </p:txBody>
      </p:sp>
      <p:sp>
        <p:nvSpPr>
          <p:cNvPr id="3" name="Content Placeholder 2"/>
          <p:cNvSpPr>
            <a:spLocks noGrp="1"/>
          </p:cNvSpPr>
          <p:nvPr>
            <p:ph idx="1"/>
          </p:nvPr>
        </p:nvSpPr>
        <p:spPr/>
        <p:txBody>
          <a:bodyPr>
            <a:noAutofit/>
          </a:bodyPr>
          <a:lstStyle/>
          <a:p>
            <a:pPr marL="0" marR="0" indent="0">
              <a:spcBef>
                <a:spcPts val="0"/>
              </a:spcBef>
              <a:spcAft>
                <a:spcPts val="0"/>
              </a:spcAft>
              <a:buNone/>
            </a:pPr>
            <a:r>
              <a:rPr lang="en-US" sz="2600" b="1" baseline="30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12 </a:t>
            </a:r>
            <a:r>
              <a:rPr lang="en-US" sz="2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So when He had washed their feet, and taken His garments and reclined </a:t>
            </a:r>
            <a:r>
              <a:rPr lang="en-US" sz="2600" i="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at the table</a:t>
            </a:r>
            <a:r>
              <a:rPr lang="en-US" sz="2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again, He said to them, “Do you know what I have done to you? </a:t>
            </a:r>
            <a:r>
              <a:rPr lang="en-US" sz="2600" b="1" baseline="30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13 </a:t>
            </a:r>
            <a:r>
              <a:rPr lang="en-US" sz="2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You call Me Teacher and Lord; and you are right, for </a:t>
            </a:r>
            <a:r>
              <a:rPr lang="en-US" sz="2600" i="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so</a:t>
            </a:r>
            <a:r>
              <a:rPr lang="en-US" sz="2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I am. </a:t>
            </a:r>
            <a:r>
              <a:rPr lang="en-US" sz="2600" b="1" baseline="30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14 </a:t>
            </a:r>
            <a:r>
              <a:rPr lang="en-US" sz="2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If I then, the Lord and the Teacher, washed your feet, you also ought to wash one another’s feet. </a:t>
            </a:r>
            <a:r>
              <a:rPr lang="en-US" sz="2600" b="1" baseline="30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15 </a:t>
            </a:r>
            <a:r>
              <a:rPr lang="en-US" sz="2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For I gave you an example that you also should do as I did to you. </a:t>
            </a:r>
            <a:r>
              <a:rPr lang="en-US" sz="2600" b="1" baseline="30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16 </a:t>
            </a:r>
            <a:r>
              <a:rPr lang="en-US" sz="2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Truly, truly, I say to you, a slave is not greater than his master, nor </a:t>
            </a:r>
            <a:r>
              <a:rPr lang="en-US" sz="2600" i="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is</a:t>
            </a:r>
            <a:r>
              <a:rPr lang="en-US" sz="2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one who is sent greater than the one who sent him. </a:t>
            </a:r>
            <a:r>
              <a:rPr lang="en-US" sz="2600" b="1" baseline="30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17 </a:t>
            </a:r>
            <a:r>
              <a:rPr lang="en-US" sz="26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If you know these things, you are blessed if you do them. </a:t>
            </a:r>
            <a:endParaRPr lang="en-US" sz="2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3227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dirty="0">
                <a:solidFill>
                  <a:schemeClr val="bg1"/>
                </a:solidFill>
              </a:rPr>
              <a:t>I</a:t>
            </a:r>
            <a:r>
              <a:rPr lang="en-US" sz="3200" dirty="0">
                <a:solidFill>
                  <a:schemeClr val="bg1"/>
                </a:solidFill>
              </a:rPr>
              <a:t>. The Humble Servant (13:1-5)</a:t>
            </a:r>
            <a:endParaRPr lang="en-US" sz="3500" dirty="0">
              <a:solidFill>
                <a:schemeClr val="bg1">
                  <a:lumMod val="95000"/>
                </a:schemeClr>
              </a:solidFill>
            </a:endParaRPr>
          </a:p>
        </p:txBody>
      </p:sp>
      <p:sp>
        <p:nvSpPr>
          <p:cNvPr id="3" name="Content Placeholder 2"/>
          <p:cNvSpPr>
            <a:spLocks noGrp="1"/>
          </p:cNvSpPr>
          <p:nvPr>
            <p:ph idx="1"/>
          </p:nvPr>
        </p:nvSpPr>
        <p:spPr>
          <a:xfrm>
            <a:off x="457200" y="1600200"/>
            <a:ext cx="8229600" cy="4525963"/>
          </a:xfrm>
        </p:spPr>
        <p:txBody>
          <a:bodyPr>
            <a:noAutofit/>
          </a:bodyPr>
          <a:lstStyle/>
          <a:p>
            <a:pPr marL="0" indent="0">
              <a:buNone/>
            </a:pPr>
            <a:r>
              <a:rPr lang="en-US" sz="2400" dirty="0">
                <a:solidFill>
                  <a:schemeClr val="bg1"/>
                </a:solidFill>
              </a:rPr>
              <a:t>A. The love of the Humble Servant (v1-2)</a:t>
            </a:r>
          </a:p>
          <a:p>
            <a:pPr marL="0" indent="0" algn="just">
              <a:buNone/>
            </a:pPr>
            <a:r>
              <a:rPr lang="en-US" sz="1400" b="1" baseline="30000" dirty="0">
                <a:solidFill>
                  <a:schemeClr val="bg1"/>
                </a:solidFill>
                <a:effectLst/>
                <a:latin typeface="Calibri" panose="020F0502020204030204" pitchFamily="34" charset="0"/>
                <a:ea typeface="Times New Roman" panose="02020603050405020304" pitchFamily="18" charset="0"/>
              </a:rPr>
              <a:t>1</a:t>
            </a:r>
            <a:r>
              <a:rPr lang="en-US" sz="1400" dirty="0">
                <a:solidFill>
                  <a:schemeClr val="bg1"/>
                </a:solidFill>
                <a:effectLst/>
                <a:latin typeface="Calibri" panose="020F0502020204030204" pitchFamily="34" charset="0"/>
                <a:ea typeface="Times New Roman" panose="02020603050405020304" pitchFamily="18" charset="0"/>
              </a:rPr>
              <a:t>Now before the Feast of the Passover, Jesus knowing that His hour had come that He would depart out of this world to the Father, having loved His own who were in the world, He loved them to the end. </a:t>
            </a:r>
            <a:r>
              <a:rPr lang="en-US" sz="1400" b="1" baseline="30000" dirty="0">
                <a:solidFill>
                  <a:schemeClr val="bg1"/>
                </a:solidFill>
                <a:effectLst/>
                <a:latin typeface="Calibri" panose="020F0502020204030204" pitchFamily="34" charset="0"/>
                <a:ea typeface="Times New Roman" panose="02020603050405020304" pitchFamily="18" charset="0"/>
              </a:rPr>
              <a:t>2 </a:t>
            </a:r>
            <a:r>
              <a:rPr lang="en-US" sz="1400" dirty="0">
                <a:solidFill>
                  <a:schemeClr val="bg1"/>
                </a:solidFill>
                <a:effectLst/>
                <a:latin typeface="Calibri" panose="020F0502020204030204" pitchFamily="34" charset="0"/>
                <a:ea typeface="Times New Roman" panose="02020603050405020304" pitchFamily="18" charset="0"/>
              </a:rPr>
              <a:t>During supper, the devil having already put into the heart of Judas Iscariot, </a:t>
            </a:r>
            <a:r>
              <a:rPr lang="en-US" sz="1400" i="1" dirty="0">
                <a:solidFill>
                  <a:schemeClr val="bg1"/>
                </a:solidFill>
                <a:effectLst/>
                <a:latin typeface="Calibri" panose="020F0502020204030204" pitchFamily="34" charset="0"/>
                <a:ea typeface="Times New Roman" panose="02020603050405020304" pitchFamily="18" charset="0"/>
              </a:rPr>
              <a:t>the son</a:t>
            </a:r>
            <a:r>
              <a:rPr lang="en-US" sz="1400" dirty="0">
                <a:solidFill>
                  <a:schemeClr val="bg1"/>
                </a:solidFill>
                <a:effectLst/>
                <a:latin typeface="Calibri" panose="020F0502020204030204" pitchFamily="34" charset="0"/>
                <a:ea typeface="Times New Roman" panose="02020603050405020304" pitchFamily="18" charset="0"/>
              </a:rPr>
              <a:t> of Simon, to betray Him.</a:t>
            </a:r>
          </a:p>
          <a:p>
            <a:pPr marL="0" indent="0" algn="just">
              <a:buNone/>
            </a:pPr>
            <a:endParaRPr lang="en-US" sz="1400" dirty="0">
              <a:solidFill>
                <a:schemeClr val="bg1"/>
              </a:solidFill>
              <a:latin typeface="Calibri" panose="020F0502020204030204" pitchFamily="34" charset="0"/>
            </a:endParaRPr>
          </a:p>
          <a:p>
            <a:pPr marL="0" indent="0" algn="just">
              <a:buNone/>
            </a:pPr>
            <a:endParaRPr lang="en-US" sz="1400" dirty="0">
              <a:solidFill>
                <a:schemeClr val="bg1"/>
              </a:solidFill>
              <a:latin typeface="Calibri" panose="020F0502020204030204" pitchFamily="34" charset="0"/>
            </a:endParaRPr>
          </a:p>
          <a:p>
            <a:pPr marL="0" indent="0" algn="just">
              <a:buNone/>
            </a:pPr>
            <a:endParaRPr lang="en-US" sz="1400" dirty="0">
              <a:solidFill>
                <a:schemeClr val="bg1"/>
              </a:solidFill>
              <a:latin typeface="Calibri" panose="020F0502020204030204" pitchFamily="34" charset="0"/>
            </a:endParaRPr>
          </a:p>
          <a:p>
            <a:pPr marL="0" indent="0" algn="just">
              <a:buNone/>
            </a:pPr>
            <a:endParaRPr lang="en-US" sz="1400" dirty="0">
              <a:solidFill>
                <a:schemeClr val="bg1"/>
              </a:solidFill>
              <a:latin typeface="Calibri" panose="020F0502020204030204" pitchFamily="34" charset="0"/>
            </a:endParaRPr>
          </a:p>
          <a:p>
            <a:pPr marL="0" indent="0" algn="just">
              <a:buNone/>
            </a:pPr>
            <a:r>
              <a:rPr lang="en-US" sz="2200" dirty="0">
                <a:solidFill>
                  <a:schemeClr val="bg1"/>
                </a:solidFill>
                <a:latin typeface="Calibri" panose="020F0502020204030204" pitchFamily="34" charset="0"/>
              </a:rPr>
              <a:t>Romans 8:38-39</a:t>
            </a:r>
          </a:p>
          <a:p>
            <a:pPr marL="0" indent="0" algn="just">
              <a:buNone/>
            </a:pPr>
            <a:r>
              <a:rPr lang="en-US" sz="2200" b="1"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38 </a:t>
            </a:r>
            <a:r>
              <a:rPr lang="en-US" sz="2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For I am convinced that neither death, nor life, nor angels, nor principalities, nor things present, nor things to come, nor powers, </a:t>
            </a:r>
            <a:r>
              <a:rPr lang="en-US" sz="2200" b="1"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39 </a:t>
            </a:r>
            <a:r>
              <a:rPr lang="en-US" sz="2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nor height, nor depth, nor any other created thing, will be able to separate us from the love of God, which is in Christ Jesus our Lord.</a:t>
            </a:r>
            <a:endParaRPr lang="en-US" sz="2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n-US" sz="1400" dirty="0">
              <a:solidFill>
                <a:schemeClr val="bg1"/>
              </a:solidFill>
            </a:endParaRPr>
          </a:p>
          <a:p>
            <a:pPr marL="0" indent="0">
              <a:buNone/>
            </a:pPr>
            <a:endParaRPr lang="en-US" sz="1400" dirty="0">
              <a:solidFill>
                <a:schemeClr val="bg1">
                  <a:lumMod val="9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a:solidFill>
                  <a:schemeClr val="bg1"/>
                </a:solidFill>
              </a:rPr>
              <a:t>I. The Humble Servant (13:1-5)</a:t>
            </a:r>
            <a:endParaRPr lang="en-US" sz="4000" dirty="0">
              <a:solidFill>
                <a:schemeClr val="bg1">
                  <a:lumMod val="95000"/>
                </a:schemeClr>
              </a:solidFill>
            </a:endParaRPr>
          </a:p>
        </p:txBody>
      </p:sp>
      <p:sp>
        <p:nvSpPr>
          <p:cNvPr id="3" name="Content Placeholder 2"/>
          <p:cNvSpPr>
            <a:spLocks noGrp="1"/>
          </p:cNvSpPr>
          <p:nvPr>
            <p:ph idx="1"/>
          </p:nvPr>
        </p:nvSpPr>
        <p:spPr>
          <a:xfrm>
            <a:off x="457200" y="1600200"/>
            <a:ext cx="8229600" cy="4525963"/>
          </a:xfrm>
        </p:spPr>
        <p:txBody>
          <a:bodyPr>
            <a:noAutofit/>
          </a:bodyPr>
          <a:lstStyle/>
          <a:p>
            <a:pPr marL="0" indent="0">
              <a:buNone/>
            </a:pPr>
            <a:r>
              <a:rPr lang="en-US" sz="2400" dirty="0">
                <a:solidFill>
                  <a:schemeClr val="bg1"/>
                </a:solidFill>
              </a:rPr>
              <a:t>A. The love of the Humble Servant (v1-2)</a:t>
            </a:r>
          </a:p>
          <a:p>
            <a:pPr marL="0" indent="0">
              <a:buNone/>
            </a:pPr>
            <a:r>
              <a:rPr lang="en-US" sz="2400" dirty="0">
                <a:solidFill>
                  <a:schemeClr val="bg1"/>
                </a:solidFill>
              </a:rPr>
              <a:t>B. The life of the Humble Servant (v3)</a:t>
            </a:r>
          </a:p>
          <a:p>
            <a:pPr marL="0" indent="0" algn="just">
              <a:buNone/>
            </a:pPr>
            <a:r>
              <a:rPr lang="en-US" sz="1400" i="1" dirty="0">
                <a:solidFill>
                  <a:schemeClr val="bg1"/>
                </a:solidFill>
                <a:effectLst/>
                <a:latin typeface="Calibri" panose="020F0502020204030204" pitchFamily="34" charset="0"/>
                <a:ea typeface="Times New Roman" panose="02020603050405020304" pitchFamily="18" charset="0"/>
              </a:rPr>
              <a:t>Jesus</a:t>
            </a:r>
            <a:r>
              <a:rPr lang="en-US" sz="1400" dirty="0">
                <a:solidFill>
                  <a:schemeClr val="bg1"/>
                </a:solidFill>
                <a:effectLst/>
                <a:latin typeface="Calibri" panose="020F0502020204030204" pitchFamily="34" charset="0"/>
                <a:ea typeface="Times New Roman" panose="02020603050405020304" pitchFamily="18" charset="0"/>
              </a:rPr>
              <a:t>, knowing that the Father had given all things into His hands, and that He had come forth from God and was going back to God.</a:t>
            </a:r>
          </a:p>
          <a:p>
            <a:pPr marL="0" indent="0" algn="just">
              <a:buNone/>
            </a:pPr>
            <a:endParaRPr lang="en-US" sz="1400" dirty="0">
              <a:solidFill>
                <a:schemeClr val="bg1"/>
              </a:solidFill>
              <a:latin typeface="Calibri" panose="020F0502020204030204" pitchFamily="34" charset="0"/>
            </a:endParaRPr>
          </a:p>
          <a:p>
            <a:pPr marL="0" indent="0" algn="just">
              <a:buNone/>
            </a:pPr>
            <a:endParaRPr lang="en-US" sz="1400" dirty="0">
              <a:solidFill>
                <a:schemeClr val="bg1"/>
              </a:solidFill>
              <a:latin typeface="Calibri" panose="020F0502020204030204" pitchFamily="34" charset="0"/>
            </a:endParaRPr>
          </a:p>
          <a:p>
            <a:pPr marL="0" indent="0" algn="just">
              <a:buNone/>
            </a:pPr>
            <a:endParaRPr lang="en-US" sz="1400" dirty="0">
              <a:solidFill>
                <a:schemeClr val="bg1"/>
              </a:solidFill>
              <a:latin typeface="Calibri" panose="020F0502020204030204" pitchFamily="34" charset="0"/>
            </a:endParaRPr>
          </a:p>
          <a:p>
            <a:pPr marL="0" indent="0" algn="just">
              <a:buNone/>
            </a:pPr>
            <a:endParaRPr lang="en-US" sz="1400" dirty="0">
              <a:solidFill>
                <a:schemeClr val="bg1"/>
              </a:solidFill>
              <a:latin typeface="Calibri" panose="020F0502020204030204" pitchFamily="34" charset="0"/>
            </a:endParaRPr>
          </a:p>
          <a:p>
            <a:pPr marL="0" indent="0" algn="just">
              <a:buNone/>
            </a:pPr>
            <a:endParaRPr lang="en-US" sz="1400" dirty="0">
              <a:solidFill>
                <a:schemeClr val="bg1"/>
              </a:solidFill>
              <a:latin typeface="Calibri" panose="020F0502020204030204" pitchFamily="34" charset="0"/>
            </a:endParaRPr>
          </a:p>
          <a:p>
            <a:pPr marL="0" indent="0" algn="just">
              <a:buNone/>
            </a:pPr>
            <a:r>
              <a:rPr lang="en-US" sz="2200" dirty="0">
                <a:solidFill>
                  <a:schemeClr val="bg1"/>
                </a:solidFill>
                <a:effectLst/>
                <a:latin typeface="Calibri" panose="020F0502020204030204" pitchFamily="34" charset="0"/>
                <a:ea typeface="Calibri" panose="020F0502020204030204" pitchFamily="34" charset="0"/>
              </a:rPr>
              <a:t>2 Corinthians 5:21</a:t>
            </a:r>
          </a:p>
          <a:p>
            <a:pPr marL="0" indent="0" algn="just">
              <a:buNone/>
            </a:pPr>
            <a:r>
              <a:rPr lang="en-US" sz="2200" dirty="0">
                <a:solidFill>
                  <a:schemeClr val="bg1"/>
                </a:solidFill>
                <a:effectLst/>
                <a:latin typeface="Calibri" panose="020F0502020204030204" pitchFamily="34" charset="0"/>
                <a:ea typeface="Calibri" panose="020F0502020204030204" pitchFamily="34" charset="0"/>
              </a:rPr>
              <a:t>He made Him who knew no sin </a:t>
            </a:r>
            <a:r>
              <a:rPr lang="en-US" sz="2200" i="1" dirty="0">
                <a:solidFill>
                  <a:schemeClr val="bg1"/>
                </a:solidFill>
                <a:effectLst/>
                <a:latin typeface="Calibri" panose="020F0502020204030204" pitchFamily="34" charset="0"/>
                <a:ea typeface="Calibri" panose="020F0502020204030204" pitchFamily="34" charset="0"/>
              </a:rPr>
              <a:t>to be</a:t>
            </a:r>
            <a:r>
              <a:rPr lang="en-US" sz="2200" dirty="0">
                <a:solidFill>
                  <a:schemeClr val="bg1"/>
                </a:solidFill>
                <a:effectLst/>
                <a:latin typeface="Calibri" panose="020F0502020204030204" pitchFamily="34" charset="0"/>
                <a:ea typeface="Calibri" panose="020F0502020204030204" pitchFamily="34" charset="0"/>
              </a:rPr>
              <a:t> sin on our behalf, so that we might become the righteousness of God in Him.</a:t>
            </a:r>
            <a:endParaRPr lang="en-US" sz="2200" dirty="0">
              <a:solidFill>
                <a:schemeClr val="bg1"/>
              </a:solidFill>
            </a:endParaRPr>
          </a:p>
          <a:p>
            <a:pPr marL="0" indent="0">
              <a:buNone/>
            </a:pPr>
            <a:endParaRPr lang="en-US" sz="1400" dirty="0">
              <a:solidFill>
                <a:schemeClr val="bg1">
                  <a:lumMod val="95000"/>
                </a:schemeClr>
              </a:solidFill>
            </a:endParaRPr>
          </a:p>
        </p:txBody>
      </p:sp>
    </p:spTree>
    <p:extLst>
      <p:ext uri="{BB962C8B-B14F-4D97-AF65-F5344CB8AC3E}">
        <p14:creationId xmlns:p14="http://schemas.microsoft.com/office/powerpoint/2010/main" val="1953320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a:solidFill>
                  <a:schemeClr val="bg1"/>
                </a:solidFill>
              </a:rPr>
              <a:t>I. The Humble Servant (13:1-5)</a:t>
            </a:r>
            <a:endParaRPr lang="en-US" sz="4000" dirty="0">
              <a:solidFill>
                <a:schemeClr val="bg1">
                  <a:lumMod val="95000"/>
                </a:schemeClr>
              </a:solidFill>
            </a:endParaRPr>
          </a:p>
        </p:txBody>
      </p:sp>
      <p:sp>
        <p:nvSpPr>
          <p:cNvPr id="3" name="Content Placeholder 2"/>
          <p:cNvSpPr>
            <a:spLocks noGrp="1"/>
          </p:cNvSpPr>
          <p:nvPr>
            <p:ph idx="1"/>
          </p:nvPr>
        </p:nvSpPr>
        <p:spPr>
          <a:xfrm>
            <a:off x="457200" y="1600200"/>
            <a:ext cx="8229600" cy="4525963"/>
          </a:xfrm>
        </p:spPr>
        <p:txBody>
          <a:bodyPr>
            <a:noAutofit/>
          </a:bodyPr>
          <a:lstStyle/>
          <a:p>
            <a:pPr marL="0" indent="0">
              <a:buNone/>
            </a:pPr>
            <a:r>
              <a:rPr lang="en-US" sz="2400" dirty="0">
                <a:solidFill>
                  <a:schemeClr val="bg1"/>
                </a:solidFill>
              </a:rPr>
              <a:t>A. The love of the Humble Servant (v1-2)</a:t>
            </a:r>
          </a:p>
          <a:p>
            <a:pPr marL="0" indent="0">
              <a:buNone/>
            </a:pPr>
            <a:r>
              <a:rPr lang="en-US" sz="2400" dirty="0">
                <a:solidFill>
                  <a:schemeClr val="bg1"/>
                </a:solidFill>
              </a:rPr>
              <a:t>B. The life of the Humble Servant (v3)</a:t>
            </a:r>
          </a:p>
          <a:p>
            <a:pPr marL="0" indent="0">
              <a:buNone/>
            </a:pPr>
            <a:r>
              <a:rPr lang="en-US" sz="2400" dirty="0">
                <a:solidFill>
                  <a:schemeClr val="bg1"/>
                </a:solidFill>
              </a:rPr>
              <a:t>C. The labor of the Humble Servant (v4-5)</a:t>
            </a:r>
          </a:p>
          <a:p>
            <a:pPr marL="0" marR="0" indent="0" algn="just">
              <a:spcBef>
                <a:spcPts val="0"/>
              </a:spcBef>
              <a:spcAft>
                <a:spcPts val="0"/>
              </a:spcAft>
              <a:buNone/>
            </a:pPr>
            <a:r>
              <a:rPr lang="en-US" sz="1400" b="1" baseline="30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4 </a:t>
            </a:r>
            <a:r>
              <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Got up from supper, and laid aside His garments; and taking a towel, He girded Himself. </a:t>
            </a:r>
            <a:r>
              <a:rPr lang="en-US" sz="1400" b="1" baseline="30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5 </a:t>
            </a:r>
            <a:r>
              <a:rPr lang="en-US" sz="1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Then He poured water into the basin, and began to wash the disciples’ feet and to wipe them with the towel with which He was girded. </a:t>
            </a:r>
            <a:endParaRPr lang="en-US" sz="1400" dirty="0">
              <a:solidFill>
                <a:schemeClr val="bg1"/>
              </a:solidFill>
            </a:endParaRPr>
          </a:p>
          <a:p>
            <a:pPr marL="0" indent="0">
              <a:buNone/>
            </a:pPr>
            <a:endParaRPr lang="en-US" sz="1400" dirty="0">
              <a:solidFill>
                <a:schemeClr val="bg1">
                  <a:lumMod val="95000"/>
                </a:schemeClr>
              </a:solidFill>
            </a:endParaRPr>
          </a:p>
        </p:txBody>
      </p:sp>
    </p:spTree>
    <p:extLst>
      <p:ext uri="{BB962C8B-B14F-4D97-AF65-F5344CB8AC3E}">
        <p14:creationId xmlns:p14="http://schemas.microsoft.com/office/powerpoint/2010/main" val="451038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a:solidFill>
                  <a:schemeClr val="bg1"/>
                </a:solidFill>
              </a:rPr>
              <a:t>II. The work Humble Servant (13:6-9)</a:t>
            </a:r>
            <a:endParaRPr lang="en-US" sz="4000" dirty="0">
              <a:solidFill>
                <a:schemeClr val="bg1">
                  <a:lumMod val="95000"/>
                </a:schemeClr>
              </a:solidFill>
            </a:endParaRPr>
          </a:p>
        </p:txBody>
      </p:sp>
      <p:sp>
        <p:nvSpPr>
          <p:cNvPr id="3" name="Content Placeholder 2"/>
          <p:cNvSpPr>
            <a:spLocks noGrp="1"/>
          </p:cNvSpPr>
          <p:nvPr>
            <p:ph idx="1"/>
          </p:nvPr>
        </p:nvSpPr>
        <p:spPr>
          <a:xfrm>
            <a:off x="457200" y="1600200"/>
            <a:ext cx="8229600" cy="4525963"/>
          </a:xfrm>
        </p:spPr>
        <p:txBody>
          <a:bodyPr>
            <a:noAutofit/>
          </a:bodyPr>
          <a:lstStyle/>
          <a:p>
            <a:pPr marL="0" indent="0">
              <a:buNone/>
            </a:pPr>
            <a:r>
              <a:rPr lang="en-US" sz="2400" dirty="0">
                <a:solidFill>
                  <a:schemeClr val="bg1"/>
                </a:solidFill>
              </a:rPr>
              <a:t>A. Peter’s shock (v6-7)</a:t>
            </a:r>
          </a:p>
          <a:p>
            <a:pPr marL="0" indent="0" algn="just">
              <a:buNone/>
            </a:pPr>
            <a:r>
              <a:rPr lang="en-US" sz="1400" b="1" baseline="30000" dirty="0">
                <a:solidFill>
                  <a:schemeClr val="bg1"/>
                </a:solidFill>
                <a:effectLst/>
                <a:latin typeface="Calibri" panose="020F0502020204030204" pitchFamily="34" charset="0"/>
                <a:ea typeface="Times New Roman" panose="02020603050405020304" pitchFamily="18" charset="0"/>
              </a:rPr>
              <a:t>6 </a:t>
            </a:r>
            <a:r>
              <a:rPr lang="en-US" sz="1400" dirty="0">
                <a:solidFill>
                  <a:schemeClr val="bg1"/>
                </a:solidFill>
                <a:effectLst/>
                <a:latin typeface="Calibri" panose="020F0502020204030204" pitchFamily="34" charset="0"/>
                <a:ea typeface="Times New Roman" panose="02020603050405020304" pitchFamily="18" charset="0"/>
              </a:rPr>
              <a:t>So He came to Simon Peter. He said to Him, “Lord, do You wash my feet?” </a:t>
            </a:r>
            <a:r>
              <a:rPr lang="en-US" sz="1400" b="1" baseline="30000" dirty="0">
                <a:solidFill>
                  <a:schemeClr val="bg1"/>
                </a:solidFill>
                <a:effectLst/>
                <a:latin typeface="Calibri" panose="020F0502020204030204" pitchFamily="34" charset="0"/>
                <a:ea typeface="Times New Roman" panose="02020603050405020304" pitchFamily="18" charset="0"/>
              </a:rPr>
              <a:t>7 </a:t>
            </a:r>
            <a:r>
              <a:rPr lang="en-US" sz="1400" dirty="0">
                <a:solidFill>
                  <a:schemeClr val="bg1"/>
                </a:solidFill>
                <a:effectLst/>
                <a:latin typeface="Calibri" panose="020F0502020204030204" pitchFamily="34" charset="0"/>
                <a:ea typeface="Times New Roman" panose="02020603050405020304" pitchFamily="18" charset="0"/>
              </a:rPr>
              <a:t>Jesus answered and said to him, “What I do you do not realize now, but you will understand hereafter.” </a:t>
            </a:r>
            <a:endParaRPr lang="en-US" sz="1400" dirty="0">
              <a:solidFill>
                <a:schemeClr val="bg1"/>
              </a:solidFill>
            </a:endParaRPr>
          </a:p>
          <a:p>
            <a:pPr marL="0" indent="0">
              <a:buNone/>
            </a:pPr>
            <a:endParaRPr lang="en-US" sz="1400" dirty="0">
              <a:solidFill>
                <a:schemeClr val="bg1">
                  <a:lumMod val="95000"/>
                </a:schemeClr>
              </a:solidFill>
            </a:endParaRPr>
          </a:p>
        </p:txBody>
      </p:sp>
    </p:spTree>
    <p:extLst>
      <p:ext uri="{BB962C8B-B14F-4D97-AF65-F5344CB8AC3E}">
        <p14:creationId xmlns:p14="http://schemas.microsoft.com/office/powerpoint/2010/main" val="827361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a:solidFill>
                  <a:schemeClr val="bg1"/>
                </a:solidFill>
              </a:rPr>
              <a:t>II. The work Humble Servant (13:6-9)</a:t>
            </a:r>
            <a:endParaRPr lang="en-US" sz="4000" dirty="0">
              <a:solidFill>
                <a:schemeClr val="bg1">
                  <a:lumMod val="95000"/>
                </a:schemeClr>
              </a:solidFill>
            </a:endParaRPr>
          </a:p>
        </p:txBody>
      </p:sp>
      <p:sp>
        <p:nvSpPr>
          <p:cNvPr id="3" name="Content Placeholder 2"/>
          <p:cNvSpPr>
            <a:spLocks noGrp="1"/>
          </p:cNvSpPr>
          <p:nvPr>
            <p:ph idx="1"/>
          </p:nvPr>
        </p:nvSpPr>
        <p:spPr>
          <a:xfrm>
            <a:off x="457200" y="1600200"/>
            <a:ext cx="8229600" cy="4525963"/>
          </a:xfrm>
        </p:spPr>
        <p:txBody>
          <a:bodyPr>
            <a:noAutofit/>
          </a:bodyPr>
          <a:lstStyle/>
          <a:p>
            <a:pPr marL="0" indent="0">
              <a:buNone/>
            </a:pPr>
            <a:r>
              <a:rPr lang="en-US" sz="2400" dirty="0">
                <a:solidFill>
                  <a:schemeClr val="bg1"/>
                </a:solidFill>
              </a:rPr>
              <a:t>A. Peter’s shock (v6-7)</a:t>
            </a:r>
          </a:p>
          <a:p>
            <a:pPr marL="0" indent="0">
              <a:buNone/>
            </a:pPr>
            <a:r>
              <a:rPr lang="en-US" sz="2400" dirty="0">
                <a:solidFill>
                  <a:schemeClr val="bg1"/>
                </a:solidFill>
              </a:rPr>
              <a:t>B. Peter’s stubbornness (v8)</a:t>
            </a:r>
          </a:p>
          <a:p>
            <a:pPr marL="0" indent="0" algn="just">
              <a:buNone/>
            </a:pPr>
            <a:r>
              <a:rPr lang="en-US" sz="1400" dirty="0">
                <a:solidFill>
                  <a:schemeClr val="bg1"/>
                </a:solidFill>
                <a:effectLst/>
                <a:latin typeface="Calibri" panose="020F0502020204030204" pitchFamily="34" charset="0"/>
                <a:ea typeface="Times New Roman" panose="02020603050405020304" pitchFamily="18" charset="0"/>
              </a:rPr>
              <a:t>Peter said to Him, “Never shall You wash my feet!” Jesus answered him, “If I do not wash you, you have no part with Me.” </a:t>
            </a:r>
            <a:endParaRPr lang="en-US" sz="1400" dirty="0">
              <a:solidFill>
                <a:schemeClr val="bg1"/>
              </a:solidFill>
            </a:endParaRPr>
          </a:p>
          <a:p>
            <a:pPr marL="0" indent="0">
              <a:buNone/>
            </a:pPr>
            <a:endParaRPr lang="en-US" sz="1400" dirty="0">
              <a:solidFill>
                <a:schemeClr val="bg1">
                  <a:lumMod val="95000"/>
                </a:schemeClr>
              </a:solidFill>
            </a:endParaRPr>
          </a:p>
        </p:txBody>
      </p:sp>
    </p:spTree>
    <p:extLst>
      <p:ext uri="{BB962C8B-B14F-4D97-AF65-F5344CB8AC3E}">
        <p14:creationId xmlns:p14="http://schemas.microsoft.com/office/powerpoint/2010/main" val="1944197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4610</TotalTime>
  <Words>1437</Words>
  <Application>Microsoft Office PowerPoint</Application>
  <PresentationFormat>On-screen Show (4:3)</PresentationFormat>
  <Paragraphs>76</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Washed Clean by the Humble Servant</vt:lpstr>
      <vt:lpstr>John 13:1-5</vt:lpstr>
      <vt:lpstr>John 13:6-11</vt:lpstr>
      <vt:lpstr>John 13:12-17</vt:lpstr>
      <vt:lpstr>I. The Humble Servant (13:1-5)</vt:lpstr>
      <vt:lpstr>I. The Humble Servant (13:1-5)</vt:lpstr>
      <vt:lpstr>I. The Humble Servant (13:1-5)</vt:lpstr>
      <vt:lpstr>II. The work Humble Servant (13:6-9)</vt:lpstr>
      <vt:lpstr>II. The work Humble Servant (13:6-9)</vt:lpstr>
      <vt:lpstr>II. The work Humble Servant (13:6-9)</vt:lpstr>
      <vt:lpstr>III. The word Humble Servant (13:10-11)</vt:lpstr>
      <vt:lpstr>III. The word Humble Servant (13:10-11)</vt:lpstr>
      <vt:lpstr>IV. The wisdom Humble Servant (13:12-17)</vt:lpstr>
      <vt:lpstr>IV. The wisdom Humble Servant (13:12-17)</vt:lpstr>
      <vt:lpstr>IV. The wisdom Humble Servant (13:12-17)</vt:lpstr>
      <vt:lpstr>Mark 10:45</vt:lpstr>
      <vt:lpstr>Luke 6:45</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Transformed</dc:title>
  <dc:creator>Brett's Workhorse</dc:creator>
  <cp:lastModifiedBy>Brett Yamaji</cp:lastModifiedBy>
  <cp:revision>31</cp:revision>
  <dcterms:created xsi:type="dcterms:W3CDTF">2018-07-21T18:21:19Z</dcterms:created>
  <dcterms:modified xsi:type="dcterms:W3CDTF">2021-03-27T18:26:19Z</dcterms:modified>
</cp:coreProperties>
</file>